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65" r:id="rId4"/>
    <p:sldId id="257" r:id="rId5"/>
    <p:sldId id="263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36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3D319-EB66-45CF-B4DF-CE967048B7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803AEE-5EB9-4C47-8C57-B6CBB5417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4A691-11BD-475E-96A6-C1F0E79BC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F8C4-83F8-4A75-B7EA-1185989502AF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8AC12-905D-40BA-94F3-4DD3A6901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1800F-9650-4CA2-924E-A6C048D76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A6DB-7C91-4394-A6FE-74FFF3C864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910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C5A8F-4019-41A4-A9C6-AC5DCFA1F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FA4B6-5089-4798-8065-A6A5CF890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6D97A-B55F-4657-B2C4-1BB3518F3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F8C4-83F8-4A75-B7EA-1185989502AF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6C03E6-86A5-42EA-8DCE-C87C3CA6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D4F63-CF7D-4BFE-8F5F-71A34DC66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A6DB-7C91-4394-A6FE-74FFF3C864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826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1D6BA-24AF-4AD6-B0A1-8FFD591FF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69F4F0-86B3-465E-9C96-49A49C0CB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64A37-E2BB-4119-8CFE-2BE27AC30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F8C4-83F8-4A75-B7EA-1185989502AF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E4D3D-CDA1-419F-9BD7-E1BF5FA45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66419B-0236-404B-8BE2-0040CCAF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A6DB-7C91-4394-A6FE-74FFF3C864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008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83187-E686-478F-9836-E63E0E3D7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BE6E9-9A2C-4351-A4DD-F808B5A65C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4C2009-7EEE-42D4-99C8-879528D92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8A9E2A-B1F8-4BD9-B10B-EB3237FAB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F8C4-83F8-4A75-B7EA-1185989502AF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A855A3-F368-4063-B18E-28D030A4C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41949D-F8E5-490F-AEFC-7EEA26137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A6DB-7C91-4394-A6FE-74FFF3C864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443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91BEC-A6DF-41E7-B995-919C81C81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F0FD4-2C12-4220-93F5-A0BD275AD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52206A-BD37-498A-ACFE-1AD064AE3E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3BD96F-F23A-4337-AA2B-EF26513349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2B0150-E07A-4EFF-AF4E-B3E0A295FE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A74CD8-1D94-421D-8945-868E00F6C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F8C4-83F8-4A75-B7EA-1185989502AF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B7EFB8-72C0-401B-B52B-5E57AD38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F127BB-199A-4C3D-88F1-B0FB2B8F5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A6DB-7C91-4394-A6FE-74FFF3C864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03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C44E0-0665-4A81-8040-55E071682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B15FFA-702C-46C4-B6CE-B864D8C79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F8C4-83F8-4A75-B7EA-1185989502AF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9A303C-F79C-43AB-8C84-4C70784A8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5DF0B7-0B2D-4905-A8F0-59D2F07D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A6DB-7C91-4394-A6FE-74FFF3C864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50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9E035B-B10F-4B94-95E4-F7029FE35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F8C4-83F8-4A75-B7EA-1185989502AF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2A2CD7-A860-43C9-AA3E-8EA7FC0DE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5E47F5-39DA-4095-A986-09ADC93B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A6DB-7C91-4394-A6FE-74FFF3C864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947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1309F-4C26-4999-90D8-632BADF9F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D717D-5F78-4162-A396-EA6AC4EE6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6FA9D-0AEF-4667-BD78-51C98661E0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12CF63-EAF6-4CAC-8BC9-5B567A64D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F8C4-83F8-4A75-B7EA-1185989502AF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EF9434-B23C-40F1-A3A9-E4CDDEAD8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76E079-5B61-4B2C-B2AB-27360A14D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A6DB-7C91-4394-A6FE-74FFF3C864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889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08DFC-5955-45E0-987D-AD118BDAA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802E28-4C08-4CBC-8647-6FDE3AE51C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F6241-A672-4A0A-91C7-3F514A4CC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F4E7F9-8B68-455D-8073-A141F1B41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F8C4-83F8-4A75-B7EA-1185989502AF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AC9113-4431-4AF0-A2C2-980D7533C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D4B2A-AF48-467C-BBF1-4A685DAB8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A6DB-7C91-4394-A6FE-74FFF3C864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661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9F0E2-3191-420E-97DE-6FE67AA0F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F3A30D-4E56-4FA3-A670-D7A483114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B39282-E090-447F-9A39-6F3DC713C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F8C4-83F8-4A75-B7EA-1185989502AF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B1BB8-6EC8-4C4D-8D65-017C2540F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F6F33-CFA0-4CE1-8DFD-4F173B510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A6DB-7C91-4394-A6FE-74FFF3C864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112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2E0286-741A-4A4E-AA03-C46861C92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4349B8-6AD2-4AAC-A746-91366D6345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56BDA-F3ED-4917-BB02-AD24D5F4D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F8C4-83F8-4A75-B7EA-1185989502AF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836B2-23DF-4CA5-8524-A54815E8B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7CDCDE-6D50-4345-8530-81348A924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A6DB-7C91-4394-A6FE-74FFF3C864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523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4A9DCB-A75A-4B30-870F-475A1A017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92E0E-C7D6-4527-B711-5548421E84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8F4DB2-014C-4617-9C07-1A7A955CFD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EF8C4-83F8-4A75-B7EA-1185989502AF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9EFE9-B465-4E26-ABC4-F6213B718C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740CAA-834C-4540-8E56-5549764728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DA6DB-7C91-4394-A6FE-74FFF3C864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304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anzelli@nhlandlaw.com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j.nh.gov/charitable-trusts/documents/conservation-easements-guidelines.pdf" TargetMode="External"/><Relationship Id="rId2" Type="http://schemas.openxmlformats.org/officeDocument/2006/relationships/hyperlink" Target="https://www.doj.nh.gov/charitable-trusts/documents/north-hampton-conservation0easement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2B230-6605-4E0C-81D7-F887C6041D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10 “</a:t>
            </a:r>
            <a:r>
              <a:rPr lang="en-US" b="1" dirty="0" err="1"/>
              <a:t>Do”s</a:t>
            </a:r>
            <a:r>
              <a:rPr lang="en-US" b="1" dirty="0"/>
              <a:t> and “Don’t”s of</a:t>
            </a:r>
            <a:br>
              <a:rPr lang="en-US" b="1" dirty="0"/>
            </a:br>
            <a:r>
              <a:rPr lang="en-US" b="1" dirty="0"/>
              <a:t>Conservation Easements</a:t>
            </a:r>
            <a:br>
              <a:rPr lang="en-US" b="1" dirty="0"/>
            </a:b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175EB4-6A60-4AD3-B58D-A680BC21B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291" y="4217648"/>
            <a:ext cx="9286875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733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Content Placeholder 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89971456-127D-4F7B-BCEB-705F9AAD1B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709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67CF386-2E19-4272-A030-9B227876C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Amy Manzelli, Esq.</a:t>
            </a:r>
          </a:p>
          <a:p>
            <a:pPr marL="0" indent="0" algn="ctr">
              <a:buNone/>
            </a:pPr>
            <a:r>
              <a:rPr lang="en-US" dirty="0"/>
              <a:t>BCM Environmental &amp; Land Law, PLLC</a:t>
            </a:r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manzelli@nhlandlaw.com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(603) 225-2585</a:t>
            </a:r>
          </a:p>
        </p:txBody>
      </p:sp>
    </p:spTree>
    <p:extLst>
      <p:ext uri="{BB962C8B-B14F-4D97-AF65-F5344CB8AC3E}">
        <p14:creationId xmlns:p14="http://schemas.microsoft.com/office/powerpoint/2010/main" val="1208726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C6F3E-886C-44C2-94BA-A7F402DA0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014" y="2365002"/>
            <a:ext cx="9811052" cy="24159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/>
              <a:t>Before You Conserve</a:t>
            </a:r>
            <a:endParaRPr lang="en-US" sz="5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2FEA7D-14A8-4DC7-BC82-A53956EEE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516" y="5571066"/>
            <a:ext cx="4400550" cy="8382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C287FC3-1961-4335-B194-F8B053CF5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942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FAC54-681F-4832-8CB1-E60603B69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9212" y="1270156"/>
            <a:ext cx="9618132" cy="790147"/>
          </a:xfrm>
          <a:solidFill>
            <a:schemeClr val="tx1"/>
          </a:solidFill>
        </p:spPr>
        <p:txBody>
          <a:bodyPr>
            <a:normAutofit/>
          </a:bodyPr>
          <a:lstStyle/>
          <a:p>
            <a:pPr marR="0" lvl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Do Hire a Lawyer</a:t>
            </a:r>
            <a:endParaRPr lang="en-US" sz="4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65AF2-9067-4729-9053-6CD6B3746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934" y="2365002"/>
            <a:ext cx="9618132" cy="2272312"/>
          </a:xfrm>
        </p:spPr>
        <p:txBody>
          <a:bodyPr>
            <a:normAutofit fontScale="92500" lnSpcReduction="20000"/>
          </a:bodyPr>
          <a:lstStyle/>
          <a:p>
            <a:r>
              <a:rPr lang="en-US" sz="4800" dirty="0"/>
              <a:t>Do your homework first</a:t>
            </a:r>
          </a:p>
          <a:p>
            <a:pPr lvl="1"/>
            <a:r>
              <a:rPr lang="en-US" sz="4300" dirty="0"/>
              <a:t>Someone you can keep going back to</a:t>
            </a:r>
          </a:p>
          <a:p>
            <a:r>
              <a:rPr lang="en-US" sz="4800" dirty="0"/>
              <a:t>Early</a:t>
            </a:r>
          </a:p>
          <a:p>
            <a:r>
              <a:rPr lang="en-US" sz="4800" dirty="0"/>
              <a:t>Often</a:t>
            </a:r>
          </a:p>
          <a:p>
            <a:endParaRPr lang="en-US" sz="1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11CCC1-6DEF-48CD-838B-532263DE4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516" y="5457825"/>
            <a:ext cx="440055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940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19595-44C8-46D4-9057-528FF8EE7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4" y="1286934"/>
            <a:ext cx="9618132" cy="790147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Do Get Friends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EDA11-0314-4AF7-8BC7-1F7895CB7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433" y="2365002"/>
            <a:ext cx="10038205" cy="3131424"/>
          </a:xfrm>
        </p:spPr>
        <p:txBody>
          <a:bodyPr>
            <a:normAutofit/>
          </a:bodyPr>
          <a:lstStyle/>
          <a:p>
            <a:r>
              <a:rPr lang="en-US" sz="3600" dirty="0"/>
              <a:t>NH Land Trust Coalition - nhltc.org</a:t>
            </a:r>
          </a:p>
          <a:p>
            <a:r>
              <a:rPr lang="en-US" sz="3600" dirty="0"/>
              <a:t>NH Assoc. of Conservation Commissions - nhacc.org</a:t>
            </a:r>
          </a:p>
          <a:p>
            <a:r>
              <a:rPr lang="en-US" sz="3600" dirty="0"/>
              <a:t>Land Trust Alliance - landtrustalliance.org</a:t>
            </a:r>
          </a:p>
          <a:p>
            <a:endParaRPr lang="en-US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47B340-38A6-4B6E-8888-D105237B2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516" y="5496426"/>
            <a:ext cx="440055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6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19595-44C8-46D4-9057-528FF8EE7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4" y="1286934"/>
            <a:ext cx="9618132" cy="790147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Do Write It Right (It’s Forever!)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EDA11-0314-4AF7-8BC7-1F7895CB7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934" y="2365002"/>
            <a:ext cx="9618132" cy="3206064"/>
          </a:xfrm>
        </p:spPr>
        <p:txBody>
          <a:bodyPr>
            <a:normAutofit fontScale="85000" lnSpcReduction="20000"/>
          </a:bodyPr>
          <a:lstStyle/>
          <a:p>
            <a:r>
              <a:rPr lang="en-US" sz="3600" dirty="0"/>
              <a:t>Property Description</a:t>
            </a:r>
          </a:p>
          <a:p>
            <a:r>
              <a:rPr lang="en-US" sz="3600" dirty="0"/>
              <a:t>Renewable Energy</a:t>
            </a:r>
          </a:p>
          <a:p>
            <a:r>
              <a:rPr lang="en-US" sz="3600" dirty="0"/>
              <a:t>Hunting</a:t>
            </a:r>
          </a:p>
          <a:p>
            <a:r>
              <a:rPr lang="en-US" sz="3600" dirty="0"/>
              <a:t>Require Insurance</a:t>
            </a:r>
          </a:p>
          <a:p>
            <a:r>
              <a:rPr lang="en-US" sz="3600" dirty="0"/>
              <a:t>Reserved Rights - what can landowner do?</a:t>
            </a:r>
          </a:p>
          <a:p>
            <a:r>
              <a:rPr lang="en-US" sz="3600" dirty="0"/>
              <a:t>Prohibitions</a:t>
            </a:r>
          </a:p>
          <a:p>
            <a:r>
              <a:rPr lang="en-US" sz="3600" dirty="0"/>
              <a:t>What can Conservation Easement holder do?</a:t>
            </a:r>
          </a:p>
          <a:p>
            <a:endParaRPr lang="en-US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47B340-38A6-4B6E-8888-D105237B2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516" y="5496426"/>
            <a:ext cx="440055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56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19595-44C8-46D4-9057-528FF8EE7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4" y="1286934"/>
            <a:ext cx="9618132" cy="790147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Do Baseline Documentation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EDA11-0314-4AF7-8BC7-1F7895CB7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934" y="2365002"/>
            <a:ext cx="9618132" cy="3206064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Overall - establishes condition when conserved</a:t>
            </a:r>
          </a:p>
          <a:p>
            <a:r>
              <a:rPr lang="en-US" sz="3600" dirty="0"/>
              <a:t>Contents</a:t>
            </a:r>
          </a:p>
          <a:p>
            <a:pPr lvl="1"/>
            <a:r>
              <a:rPr lang="en-US" sz="3200" dirty="0"/>
              <a:t>Maps</a:t>
            </a:r>
          </a:p>
          <a:p>
            <a:pPr lvl="1"/>
            <a:r>
              <a:rPr lang="en-US" sz="3200" dirty="0"/>
              <a:t>Surveys</a:t>
            </a:r>
          </a:p>
          <a:p>
            <a:pPr lvl="1"/>
            <a:r>
              <a:rPr lang="en-US" sz="3200" dirty="0"/>
              <a:t>Inventories</a:t>
            </a:r>
          </a:p>
          <a:p>
            <a:pPr lvl="1"/>
            <a:r>
              <a:rPr lang="en-US" sz="3200" dirty="0"/>
              <a:t>Title documents</a:t>
            </a:r>
          </a:p>
          <a:p>
            <a:pPr lvl="1"/>
            <a:r>
              <a:rPr lang="en-US" sz="3200" dirty="0"/>
              <a:t>Photos - lots</a:t>
            </a:r>
          </a:p>
          <a:p>
            <a:endParaRPr lang="en-US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47B340-38A6-4B6E-8888-D105237B2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516" y="5496426"/>
            <a:ext cx="440055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189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19595-44C8-46D4-9057-528FF8EE7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4" y="1286934"/>
            <a:ext cx="9618132" cy="790147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Don’t “Float”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EDA11-0314-4AF7-8BC7-1F7895CB7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934" y="2365002"/>
            <a:ext cx="9618132" cy="3206064"/>
          </a:xfrm>
        </p:spPr>
        <p:txBody>
          <a:bodyPr>
            <a:normAutofit/>
          </a:bodyPr>
          <a:lstStyle/>
          <a:p>
            <a:r>
              <a:rPr lang="en-US" sz="4000" dirty="0"/>
              <a:t>Floating envelope sets area but not location</a:t>
            </a:r>
          </a:p>
          <a:p>
            <a:r>
              <a:rPr lang="en-US" sz="4000" dirty="0"/>
              <a:t>Originally - creative solution</a:t>
            </a:r>
          </a:p>
          <a:p>
            <a:r>
              <a:rPr lang="en-US" sz="4000" dirty="0"/>
              <a:t>Now - problematic</a:t>
            </a:r>
          </a:p>
          <a:p>
            <a:endParaRPr lang="en-US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47B340-38A6-4B6E-8888-D105237B2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516" y="5496426"/>
            <a:ext cx="440055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614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2BE2C-F9F8-4F98-A416-820DE1D73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FCF98-F652-4A30-BFAF-4C7FD46C1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/>
              <a:t>After Conservation Easement</a:t>
            </a:r>
          </a:p>
        </p:txBody>
      </p:sp>
    </p:spTree>
    <p:extLst>
      <p:ext uri="{BB962C8B-B14F-4D97-AF65-F5344CB8AC3E}">
        <p14:creationId xmlns:p14="http://schemas.microsoft.com/office/powerpoint/2010/main" val="2286911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19595-44C8-46D4-9057-528FF8EE7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4" y="1286934"/>
            <a:ext cx="9618132" cy="790147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Do Annual Monitoring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EDA11-0314-4AF7-8BC7-1F7895CB7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934" y="2365002"/>
            <a:ext cx="9618132" cy="3206064"/>
          </a:xfrm>
        </p:spPr>
        <p:txBody>
          <a:bodyPr>
            <a:normAutofit fontScale="85000" lnSpcReduction="20000"/>
          </a:bodyPr>
          <a:lstStyle/>
          <a:p>
            <a:r>
              <a:rPr lang="en-US" sz="4000" dirty="0"/>
              <a:t>How</a:t>
            </a:r>
          </a:p>
          <a:p>
            <a:pPr lvl="1"/>
            <a:r>
              <a:rPr lang="en-US" sz="3600" dirty="0"/>
              <a:t>Drones</a:t>
            </a:r>
          </a:p>
          <a:p>
            <a:pPr lvl="1"/>
            <a:r>
              <a:rPr lang="en-US" sz="3600" dirty="0"/>
              <a:t>Foot</a:t>
            </a:r>
          </a:p>
          <a:p>
            <a:pPr lvl="1"/>
            <a:r>
              <a:rPr lang="en-US" sz="3600" dirty="0"/>
              <a:t>Vehicle</a:t>
            </a:r>
          </a:p>
          <a:p>
            <a:r>
              <a:rPr lang="en-US" sz="4000" dirty="0"/>
              <a:t>At least once per calendar year</a:t>
            </a:r>
          </a:p>
          <a:p>
            <a:r>
              <a:rPr lang="en-US" sz="4000" dirty="0"/>
              <a:t>Review the easement itself beforehand</a:t>
            </a:r>
          </a:p>
          <a:p>
            <a:r>
              <a:rPr lang="en-US" sz="4000" dirty="0"/>
              <a:t>Create a consistent report template</a:t>
            </a:r>
          </a:p>
          <a:p>
            <a:endParaRPr lang="en-US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47B340-38A6-4B6E-8888-D105237B2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516" y="5496426"/>
            <a:ext cx="440055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960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19595-44C8-46D4-9057-528FF8EE7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4" y="1286934"/>
            <a:ext cx="9618132" cy="790147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Do Annual Monitoring, Con’t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EDA11-0314-4AF7-8BC7-1F7895CB7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934" y="2365002"/>
            <a:ext cx="9618132" cy="3206064"/>
          </a:xfrm>
        </p:spPr>
        <p:txBody>
          <a:bodyPr>
            <a:normAutofit fontScale="55000" lnSpcReduction="20000"/>
          </a:bodyPr>
          <a:lstStyle/>
          <a:p>
            <a:r>
              <a:rPr lang="en-US" sz="5100" dirty="0"/>
              <a:t>Benefits</a:t>
            </a:r>
          </a:p>
          <a:p>
            <a:pPr lvl="1"/>
            <a:r>
              <a:rPr lang="en-US" sz="4500" dirty="0"/>
              <a:t>Protect your property right</a:t>
            </a:r>
          </a:p>
          <a:p>
            <a:pPr lvl="1"/>
            <a:r>
              <a:rPr lang="en-US" sz="4500" dirty="0"/>
              <a:t>Avoid adverse possession</a:t>
            </a:r>
          </a:p>
          <a:p>
            <a:pPr lvl="1"/>
            <a:r>
              <a:rPr lang="en-US" sz="4500" dirty="0"/>
              <a:t>Establishment and knowledge of the boundaries</a:t>
            </a:r>
          </a:p>
          <a:p>
            <a:pPr lvl="1"/>
            <a:r>
              <a:rPr lang="en-US" sz="4500" dirty="0"/>
              <a:t>Establish and maintain your presence on property</a:t>
            </a:r>
          </a:p>
          <a:p>
            <a:pPr lvl="1"/>
            <a:r>
              <a:rPr lang="en-US" sz="4500" dirty="0"/>
              <a:t>Monitor and maintain any improvements you have installed</a:t>
            </a:r>
          </a:p>
          <a:p>
            <a:pPr lvl="1"/>
            <a:r>
              <a:rPr lang="en-US" sz="4500" dirty="0"/>
              <a:t>Learn ecological baseline - recognize changes including timbering</a:t>
            </a:r>
          </a:p>
          <a:p>
            <a:pPr lvl="1"/>
            <a:r>
              <a:rPr lang="en-US" sz="4500" dirty="0"/>
              <a:t>Minimize liability - identify and fix any dangerous conditions</a:t>
            </a:r>
          </a:p>
          <a:p>
            <a:endParaRPr lang="en-US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47B340-38A6-4B6E-8888-D105237B2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516" y="5496426"/>
            <a:ext cx="440055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435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19595-44C8-46D4-9057-528FF8EE7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4" y="1286934"/>
            <a:ext cx="9618132" cy="790147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Do Document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EDA11-0314-4AF7-8BC7-1F7895CB7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934" y="2365002"/>
            <a:ext cx="9618132" cy="3206064"/>
          </a:xfrm>
        </p:spPr>
        <p:txBody>
          <a:bodyPr>
            <a:normAutofit fontScale="62500" lnSpcReduction="20000"/>
          </a:bodyPr>
          <a:lstStyle/>
          <a:p>
            <a:r>
              <a:rPr lang="en-US" sz="5100" dirty="0"/>
              <a:t>Everything!</a:t>
            </a:r>
          </a:p>
          <a:p>
            <a:r>
              <a:rPr lang="en-US" sz="5100" dirty="0"/>
              <a:t>Monitoring</a:t>
            </a:r>
          </a:p>
          <a:p>
            <a:r>
              <a:rPr lang="en-US" sz="5100" dirty="0"/>
              <a:t>Violations</a:t>
            </a:r>
          </a:p>
          <a:p>
            <a:r>
              <a:rPr lang="en-US" sz="5100" dirty="0"/>
              <a:t>Communications</a:t>
            </a:r>
          </a:p>
          <a:p>
            <a:r>
              <a:rPr lang="en-US" sz="5100" dirty="0"/>
              <a:t>Insurance</a:t>
            </a:r>
          </a:p>
          <a:p>
            <a:r>
              <a:rPr lang="en-US" sz="5100" dirty="0"/>
              <a:t>Note – subject to RSA 91-A, the Right-to-Know Law</a:t>
            </a:r>
          </a:p>
          <a:p>
            <a:endParaRPr lang="en-US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47B340-38A6-4B6E-8888-D105237B2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516" y="5496426"/>
            <a:ext cx="440055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453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19595-44C8-46D4-9057-528FF8EE7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4" y="1286934"/>
            <a:ext cx="9618132" cy="790147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Do Neighborly Relations with Landowner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EDA11-0314-4AF7-8BC7-1F7895CB7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934" y="2365002"/>
            <a:ext cx="9618132" cy="3206064"/>
          </a:xfrm>
        </p:spPr>
        <p:txBody>
          <a:bodyPr>
            <a:normAutofit fontScale="85000" lnSpcReduction="20000"/>
          </a:bodyPr>
          <a:lstStyle/>
          <a:p>
            <a:r>
              <a:rPr lang="en-US" sz="5100" dirty="0"/>
              <a:t>Maintain ongoing communication with landowner</a:t>
            </a:r>
          </a:p>
          <a:p>
            <a:r>
              <a:rPr lang="en-US" sz="5100" dirty="0"/>
              <a:t>Minimum - Annual communication with notice of monitoring, copy of report, discussion, and resolution of any violations</a:t>
            </a:r>
          </a:p>
          <a:p>
            <a:endParaRPr lang="en-US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47B340-38A6-4B6E-8888-D105237B2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516" y="5496426"/>
            <a:ext cx="440055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774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19595-44C8-46D4-9057-528FF8EE7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4" y="1286934"/>
            <a:ext cx="9618132" cy="790147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Don’t Let Noncompliance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EDA11-0314-4AF7-8BC7-1F7895CB7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934" y="2365002"/>
            <a:ext cx="9618132" cy="3206064"/>
          </a:xfrm>
        </p:spPr>
        <p:txBody>
          <a:bodyPr>
            <a:normAutofit fontScale="55000" lnSpcReduction="20000"/>
          </a:bodyPr>
          <a:lstStyle/>
          <a:p>
            <a:r>
              <a:rPr lang="en-US" sz="5100" dirty="0"/>
              <a:t>Conservation easements that were partly or wholly donated are “charitable trusts”</a:t>
            </a:r>
          </a:p>
          <a:p>
            <a:r>
              <a:rPr lang="en-US" sz="5100" dirty="0"/>
              <a:t>Charitable Trust Conservation Easement holders owe three duties when managing conservation easements: Loyalty, Obedience, and Care</a:t>
            </a:r>
          </a:p>
          <a:p>
            <a:r>
              <a:rPr lang="en-US" sz="5100" dirty="0"/>
              <a:t>Enforcement of violations are part of these duties</a:t>
            </a:r>
          </a:p>
          <a:p>
            <a:r>
              <a:rPr lang="en-US" sz="5100" dirty="0"/>
              <a:t>Doing nothing could mean breach of duties</a:t>
            </a:r>
          </a:p>
          <a:p>
            <a:pPr lvl="1"/>
            <a:r>
              <a:rPr lang="en-US" sz="4700" dirty="0"/>
              <a:t>Creates legal liability for the Conservation Easement holder</a:t>
            </a:r>
          </a:p>
          <a:p>
            <a:endParaRPr lang="en-US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47B340-38A6-4B6E-8888-D105237B2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516" y="5496426"/>
            <a:ext cx="440055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624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19595-44C8-46D4-9057-528FF8EE7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4" y="1286934"/>
            <a:ext cx="9618132" cy="790147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Don’t Amend Unless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EDA11-0314-4AF7-8BC7-1F7895CB7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934" y="2365002"/>
            <a:ext cx="9618132" cy="3206064"/>
          </a:xfrm>
        </p:spPr>
        <p:txBody>
          <a:bodyPr>
            <a:normAutofit/>
          </a:bodyPr>
          <a:lstStyle/>
          <a:p>
            <a:r>
              <a:rPr lang="en-US" sz="5100" dirty="0"/>
              <a:t>Check State Guidance</a:t>
            </a:r>
          </a:p>
          <a:p>
            <a:r>
              <a:rPr lang="en-US" sz="5100" dirty="0"/>
              <a:t>Confer with State unless crystal clear</a:t>
            </a:r>
          </a:p>
          <a:p>
            <a:endParaRPr lang="en-US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47B340-38A6-4B6E-8888-D105237B2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516" y="5496426"/>
            <a:ext cx="440055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3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19595-44C8-46D4-9057-528FF8EE7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4" y="1286934"/>
            <a:ext cx="9618132" cy="790147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EDA11-0314-4AF7-8BC7-1F7895CB7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934" y="2365002"/>
            <a:ext cx="9618132" cy="3206064"/>
          </a:xfrm>
        </p:spPr>
        <p:txBody>
          <a:bodyPr>
            <a:normAutofit fontScale="55000" lnSpcReduction="20000"/>
          </a:bodyPr>
          <a:lstStyle/>
          <a:p>
            <a:r>
              <a:rPr lang="en-US" sz="5100" b="1" dirty="0"/>
              <a:t>Case Study </a:t>
            </a:r>
            <a:r>
              <a:rPr lang="en-US" sz="5100" dirty="0"/>
              <a:t>- N.H. Department of Justice, Report of the Attorney General: Lamprey Field Conservation Easement, </a:t>
            </a:r>
            <a:r>
              <a:rPr lang="en-US" sz="5100" dirty="0">
                <a:hlinkClick r:id="rId2"/>
              </a:rPr>
              <a:t>https://www.doj.nh.gov/charitable-trusts/documents/north-hampton-conservation0easement.pdf</a:t>
            </a:r>
            <a:endParaRPr lang="en-US" sz="5100" dirty="0"/>
          </a:p>
          <a:p>
            <a:pPr marL="0" indent="0">
              <a:buNone/>
            </a:pPr>
            <a:endParaRPr lang="en-US" sz="5100" dirty="0"/>
          </a:p>
          <a:p>
            <a:r>
              <a:rPr lang="en-US" sz="5100" b="1" dirty="0"/>
              <a:t>State Guidance </a:t>
            </a:r>
            <a:r>
              <a:rPr lang="en-US" sz="5100" dirty="0"/>
              <a:t>- Amending or Terminating Conservation Easements: Conforming to State Charitable Trust Requirements, </a:t>
            </a:r>
            <a:r>
              <a:rPr lang="en-US" sz="5100" dirty="0">
                <a:hlinkClick r:id="rId3"/>
              </a:rPr>
              <a:t>https://www.doj.nh.gov/charitable-trusts/documents/conservation-easements-guidelines.pdf</a:t>
            </a:r>
            <a:endParaRPr lang="en-US" sz="5100" dirty="0"/>
          </a:p>
          <a:p>
            <a:pPr marL="0" indent="0">
              <a:buNone/>
            </a:pPr>
            <a:endParaRPr lang="en-US" sz="5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47B340-38A6-4B6E-8888-D105237B24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4516" y="5496426"/>
            <a:ext cx="440055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576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C9EFE1-D8CB-4668-9980-DB108327A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5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CBAE1BD-B8E4-4029-8AA2-C77E4FED9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Subtitle 14">
            <a:extLst>
              <a:ext uri="{FF2B5EF4-FFF2-40B4-BE49-F238E27FC236}">
                <a16:creationId xmlns:a16="http://schemas.microsoft.com/office/drawing/2014/main" id="{7F43ADE9-67CE-49B1-BF0F-4AFF9F0AC3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6187" y="343949"/>
            <a:ext cx="4805691" cy="4932726"/>
          </a:xfrm>
        </p:spPr>
        <p:txBody>
          <a:bodyPr anchor="b">
            <a:normAutofit/>
          </a:bodyPr>
          <a:lstStyle/>
          <a:p>
            <a:r>
              <a:rPr lang="en-US" sz="6000" b="1" dirty="0"/>
              <a:t>Thank You!</a:t>
            </a:r>
          </a:p>
          <a:p>
            <a:endParaRPr lang="en-US" sz="3200" b="1" dirty="0"/>
          </a:p>
          <a:p>
            <a:r>
              <a:rPr lang="en-US" sz="3200" dirty="0">
                <a:solidFill>
                  <a:srgbClr val="000000"/>
                </a:solidFill>
              </a:rPr>
              <a:t>Amy Manzelli, Esq.</a:t>
            </a:r>
          </a:p>
          <a:p>
            <a:r>
              <a:rPr lang="en-US" sz="3200" dirty="0">
                <a:solidFill>
                  <a:srgbClr val="000000"/>
                </a:solidFill>
              </a:rPr>
              <a:t>manzelli@nhlandlaw.com</a:t>
            </a:r>
          </a:p>
          <a:p>
            <a:r>
              <a:rPr lang="en-US" sz="3200" dirty="0">
                <a:solidFill>
                  <a:srgbClr val="000000"/>
                </a:solidFill>
              </a:rPr>
              <a:t>(603) 225-2585</a:t>
            </a:r>
          </a:p>
          <a:p>
            <a:endParaRPr lang="en-US" sz="3200" dirty="0">
              <a:solidFill>
                <a:srgbClr val="000000"/>
              </a:solidFill>
            </a:endParaRPr>
          </a:p>
          <a:p>
            <a:r>
              <a:rPr lang="en-US" sz="3200" dirty="0">
                <a:solidFill>
                  <a:srgbClr val="000000"/>
                </a:solidFill>
              </a:rPr>
              <a:t>QUESTIONS?</a:t>
            </a:r>
          </a:p>
          <a:p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25" name="Freeform 49">
            <a:extLst>
              <a:ext uri="{FF2B5EF4-FFF2-40B4-BE49-F238E27FC236}">
                <a16:creationId xmlns:a16="http://schemas.microsoft.com/office/drawing/2014/main" id="{77DA6D33-2D62-458C-BF5D-DBF612FD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9470D8D-49FE-40F2-9C06-C9EDB26753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46990" r="2" b="2"/>
          <a:stretch/>
        </p:blipFill>
        <p:spPr>
          <a:xfrm>
            <a:off x="1" y="770037"/>
            <a:ext cx="5298683" cy="6097438"/>
          </a:xfrm>
          <a:custGeom>
            <a:avLst/>
            <a:gdLst>
              <a:gd name="connsiteX0" fmla="*/ 2178155 w 5298683"/>
              <a:gd name="connsiteY0" fmla="*/ 0 h 6097438"/>
              <a:gd name="connsiteX1" fmla="*/ 5298683 w 5298683"/>
              <a:gd name="connsiteY1" fmla="*/ 3120527 h 6097438"/>
              <a:gd name="connsiteX2" fmla="*/ 3392805 w 5298683"/>
              <a:gd name="connsiteY2" fmla="*/ 5995828 h 6097438"/>
              <a:gd name="connsiteX3" fmla="*/ 3115184 w 5298683"/>
              <a:gd name="connsiteY3" fmla="*/ 6097438 h 6097438"/>
              <a:gd name="connsiteX4" fmla="*/ 1241127 w 5298683"/>
              <a:gd name="connsiteY4" fmla="*/ 6097438 h 6097438"/>
              <a:gd name="connsiteX5" fmla="*/ 963506 w 5298683"/>
              <a:gd name="connsiteY5" fmla="*/ 5995828 h 6097438"/>
              <a:gd name="connsiteX6" fmla="*/ 193210 w 5298683"/>
              <a:gd name="connsiteY6" fmla="*/ 5528477 h 6097438"/>
              <a:gd name="connsiteX7" fmla="*/ 0 w 5298683"/>
              <a:gd name="connsiteY7" fmla="*/ 5352876 h 6097438"/>
              <a:gd name="connsiteX8" fmla="*/ 0 w 5298683"/>
              <a:gd name="connsiteY8" fmla="*/ 888178 h 6097438"/>
              <a:gd name="connsiteX9" fmla="*/ 193210 w 5298683"/>
              <a:gd name="connsiteY9" fmla="*/ 712577 h 6097438"/>
              <a:gd name="connsiteX10" fmla="*/ 2178155 w 5298683"/>
              <a:gd name="connsiteY10" fmla="*/ 0 h 609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8683" h="6097438">
                <a:moveTo>
                  <a:pt x="2178155" y="0"/>
                </a:moveTo>
                <a:cubicBezTo>
                  <a:pt x="3901575" y="0"/>
                  <a:pt x="5298683" y="1397108"/>
                  <a:pt x="5298683" y="3120527"/>
                </a:cubicBezTo>
                <a:cubicBezTo>
                  <a:pt x="5298683" y="4413092"/>
                  <a:pt x="4512810" y="5522106"/>
                  <a:pt x="3392805" y="5995828"/>
                </a:cubicBezTo>
                <a:lnTo>
                  <a:pt x="3115184" y="6097438"/>
                </a:lnTo>
                <a:lnTo>
                  <a:pt x="1241127" y="6097438"/>
                </a:lnTo>
                <a:lnTo>
                  <a:pt x="963506" y="5995828"/>
                </a:lnTo>
                <a:cubicBezTo>
                  <a:pt x="683504" y="5877397"/>
                  <a:pt x="424387" y="5719261"/>
                  <a:pt x="193210" y="5528477"/>
                </a:cubicBezTo>
                <a:lnTo>
                  <a:pt x="0" y="5352876"/>
                </a:lnTo>
                <a:lnTo>
                  <a:pt x="0" y="888178"/>
                </a:lnTo>
                <a:lnTo>
                  <a:pt x="193210" y="712577"/>
                </a:lnTo>
                <a:cubicBezTo>
                  <a:pt x="732621" y="267415"/>
                  <a:pt x="1424159" y="0"/>
                  <a:pt x="2178155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EB15DFF-2674-4D69-966D-F0D5F8E364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1357" y="5562915"/>
            <a:ext cx="440055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865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461</Words>
  <Application>Microsoft Office PowerPoint</Application>
  <PresentationFormat>Widescreen</PresentationFormat>
  <Paragraphs>83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10 “Do”s and “Don’t”s of Conservation Easements </vt:lpstr>
      <vt:lpstr>PowerPoint Presentation</vt:lpstr>
      <vt:lpstr>PowerPoint Presentation</vt:lpstr>
      <vt:lpstr>1. Do Hire a Lawyer</vt:lpstr>
      <vt:lpstr>2. Do Get Friends</vt:lpstr>
      <vt:lpstr>3. Do Write It Right (It’s Forever!)</vt:lpstr>
      <vt:lpstr>4. Do Baseline Documentation</vt:lpstr>
      <vt:lpstr>5. Don’t “Float”</vt:lpstr>
      <vt:lpstr>PowerPoint Presentation</vt:lpstr>
      <vt:lpstr>6. Do Annual Monitoring</vt:lpstr>
      <vt:lpstr>6. Do Annual Monitoring, Con’t</vt:lpstr>
      <vt:lpstr>7. Do Document</vt:lpstr>
      <vt:lpstr>8. Do Neighborly Relations with Landowner</vt:lpstr>
      <vt:lpstr>9. Don’t Let Noncompliance Slide</vt:lpstr>
      <vt:lpstr>10. Don’t Amend Unless</vt:lpstr>
      <vt:lpstr>Resources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Updates to  Maine Environmental Law  2019</dc:title>
  <dc:creator>Elizabeth Boepple</dc:creator>
  <cp:lastModifiedBy>Kathi Mitchell</cp:lastModifiedBy>
  <cp:revision>14</cp:revision>
  <dcterms:created xsi:type="dcterms:W3CDTF">2019-11-15T17:50:59Z</dcterms:created>
  <dcterms:modified xsi:type="dcterms:W3CDTF">2026-09-28T13:03:11Z</dcterms:modified>
</cp:coreProperties>
</file>